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6" r:id="rId2"/>
    <p:sldMasterId id="2147483678" r:id="rId3"/>
  </p:sldMasterIdLst>
  <p:notesMasterIdLst>
    <p:notesMasterId r:id="rId13"/>
  </p:notesMasterIdLst>
  <p:handoutMasterIdLst>
    <p:handoutMasterId r:id="rId14"/>
  </p:handoutMasterIdLst>
  <p:sldIdLst>
    <p:sldId id="312" r:id="rId4"/>
    <p:sldId id="389" r:id="rId5"/>
    <p:sldId id="387" r:id="rId6"/>
    <p:sldId id="390" r:id="rId7"/>
    <p:sldId id="385" r:id="rId8"/>
    <p:sldId id="393" r:id="rId9"/>
    <p:sldId id="391" r:id="rId10"/>
    <p:sldId id="392" r:id="rId11"/>
    <p:sldId id="394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924A"/>
    <a:srgbClr val="2C984D"/>
    <a:srgbClr val="2E9E51"/>
    <a:srgbClr val="2FA353"/>
    <a:srgbClr val="278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1" autoAdjust="0"/>
    <p:restoredTop sz="87011" autoAdjust="0"/>
  </p:normalViewPr>
  <p:slideViewPr>
    <p:cSldViewPr>
      <p:cViewPr varScale="1">
        <p:scale>
          <a:sx n="65" d="100"/>
          <a:sy n="65" d="100"/>
        </p:scale>
        <p:origin x="13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8D73437-112E-4961-A4B2-D1A2DC6F557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24A8D8-A3A3-4A14-955A-7EA61B2EBC7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12DC65-59A1-40FB-903A-EC7E50910EB2}" type="slidenum">
              <a:rPr lang="en-US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A8D8-A3A3-4A14-955A-7EA61B2EBC7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43400"/>
            <a:ext cx="5480050" cy="4114800"/>
          </a:xfrm>
          <a:noFill/>
          <a:ln/>
        </p:spPr>
        <p:txBody>
          <a:bodyPr/>
          <a:lstStyle/>
          <a:p>
            <a:r>
              <a:rPr lang="en-GB" altLang="ja-JP" smtClean="0"/>
              <a:t>Let’s have a look into numbers</a:t>
            </a:r>
          </a:p>
          <a:p>
            <a:r>
              <a:rPr lang="en-GB" altLang="ja-JP" smtClean="0"/>
              <a:t>SE is a €16 bn company (2009 figures) vs 18bn in 2008. We did have been hit by the crisis but we resisted pretty well. Why, first because we are well geographically balanced</a:t>
            </a:r>
          </a:p>
          <a:p>
            <a:r>
              <a:rPr lang="en-GB" altLang="ja-JP" smtClean="0"/>
              <a:t>34% revenue made in what we call new economies were the growth helped us.</a:t>
            </a:r>
          </a:p>
          <a:p>
            <a:r>
              <a:rPr lang="en-GB" altLang="ja-JP" smtClean="0"/>
              <a:t>We’re though very global, all the more that we have…</a:t>
            </a:r>
          </a:p>
          <a:p>
            <a:r>
              <a:rPr lang="en-GB" altLang="ja-JP" smtClean="0"/>
              <a:t>100,000 people in more than 100 countries</a:t>
            </a:r>
          </a:p>
          <a:p>
            <a:r>
              <a:rPr lang="en-GB" altLang="ja-JP" smtClean="0"/>
              <a:t>Also We are ranked 330 in the Fortune 500 ranking that is issued every year</a:t>
            </a:r>
          </a:p>
          <a:p>
            <a:r>
              <a:rPr lang="en-GB" altLang="ja-JP" smtClean="0"/>
              <a:t>We invest around 5% of our sales every year into Research &amp; development and we did continue during 2009.</a:t>
            </a:r>
          </a:p>
          <a:p>
            <a:r>
              <a:rPr lang="en-GB" altLang="ja-JP" smtClean="0"/>
              <a:t>We are also listed o the French stock Market in the CAC 40 index</a:t>
            </a:r>
          </a:p>
          <a:p>
            <a:endParaRPr lang="en-GB" altLang="ja-JP" i="1" smtClean="0"/>
          </a:p>
          <a:p>
            <a:r>
              <a:rPr lang="en-GB" altLang="ja-JP" i="1" smtClean="0"/>
              <a:t>Note to the speaker: if you need to highlight some figures by business, market or geography, please use the left column figures</a:t>
            </a:r>
          </a:p>
          <a:p>
            <a:endParaRPr lang="en-GB" altLang="ja-JP" i="1" smtClean="0"/>
          </a:p>
          <a:p>
            <a:r>
              <a:rPr lang="en-GB" altLang="ja-JP" smtClean="0"/>
              <a:t>Now that you have the basic information on who we are, let’s have a look to what SE actually does…</a:t>
            </a:r>
          </a:p>
          <a:p>
            <a:endParaRPr lang="en-GB" altLang="ja-JP" smtClean="0"/>
          </a:p>
          <a:p>
            <a:r>
              <a:rPr lang="en-GB" altLang="ja-JP" i="1" smtClean="0"/>
              <a:t>Note for the speaker: new economies = Asia without Japan, Africa &amp; Middle East, Eastern Europe (including Russia), Latin America &amp; Mexico</a:t>
            </a:r>
          </a:p>
          <a:p>
            <a:r>
              <a:rPr lang="en-GB" altLang="ja-JP" i="1" smtClean="0"/>
              <a:t>RoW = Rest of the world</a:t>
            </a:r>
            <a:endParaRPr lang="en-US" i="1" smtClean="0"/>
          </a:p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ECF60-3775-4AB5-8AF2-39AF36FD8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20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C4B4B-D1FB-4343-BC82-2AE1827340B1}" type="slidenum">
              <a:rPr lang="fr-FR"/>
              <a:pPr/>
              <a:t>9</a:t>
            </a:fld>
            <a:endParaRPr lang="fr-FR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1800" y="77788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773238"/>
            <a:ext cx="4968875" cy="1655762"/>
          </a:xfrm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5" y="5229225"/>
            <a:ext cx="2270125" cy="1368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</p:spPr>
      </p:pic>
      <p:pic>
        <p:nvPicPr>
          <p:cNvPr id="6" name="Picture 5" descr="XE2013_Logo_Stacked_W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4" y="188640"/>
            <a:ext cx="5907929" cy="1368152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77788"/>
            <a:ext cx="2070100" cy="6221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53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endParaRPr lang="sv-SE" sz="1800"/>
          </a:p>
        </p:txBody>
      </p:sp>
      <p:pic>
        <p:nvPicPr>
          <p:cNvPr id="5" name="Picture 4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3" y="5255685"/>
            <a:ext cx="28384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314451"/>
            <a:ext cx="8244000" cy="2067983"/>
          </a:xfrm>
          <a:prstGeom prst="rect">
            <a:avLst/>
          </a:prstGeom>
        </p:spPr>
        <p:txBody>
          <a:bodyPr anchor="t"/>
          <a:lstStyle>
            <a:lvl1pPr algn="l">
              <a:defRPr sz="4800"/>
            </a:lvl1pPr>
          </a:lstStyle>
          <a:p>
            <a:pPr lvl="0"/>
            <a:r>
              <a:rPr lang="sv-SE" noProof="0" smtClean="0"/>
              <a:t>Klicka här för att ändra format</a:t>
            </a:r>
            <a:endParaRPr lang="en-US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535517"/>
            <a:ext cx="4968875" cy="675216"/>
          </a:xfrm>
          <a:prstGeom prst="rect">
            <a:avLst/>
          </a:prstGeom>
          <a:extLst/>
        </p:spPr>
        <p:txBody>
          <a:bodyPr tIns="45720" rIns="54000" bIns="45720"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  <a:endParaRPr lang="en-US" noProof="0" dirty="0" smtClean="0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0D9C-EDE6-48CF-96FB-65F8CF5A6E24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8648-B891-43A6-A4B8-635BD0DE1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0D9C-EDE6-48CF-96FB-65F8CF5A6E24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8648-B891-43A6-A4B8-635BD0DE1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0D9C-EDE6-48CF-96FB-65F8CF5A6E24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8648-B891-43A6-A4B8-635BD0DE1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0D9C-EDE6-48CF-96FB-65F8CF5A6E24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8648-B891-43A6-A4B8-635BD0DE1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0D9C-EDE6-48CF-96FB-65F8CF5A6E24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8648-B891-43A6-A4B8-635BD0DE1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0D9C-EDE6-48CF-96FB-65F8CF5A6E24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8648-B891-43A6-A4B8-635BD0DE1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0D9C-EDE6-48CF-96FB-65F8CF5A6E24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8648-B891-43A6-A4B8-635BD0DE1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0D9C-EDE6-48CF-96FB-65F8CF5A6E24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8648-B891-43A6-A4B8-635BD0DE1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0D9C-EDE6-48CF-96FB-65F8CF5A6E24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8648-B891-43A6-A4B8-635BD0DE1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0D9C-EDE6-48CF-96FB-65F8CF5A6E24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8648-B891-43A6-A4B8-635BD0DE1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0D9C-EDE6-48CF-96FB-65F8CF5A6E24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8648-B891-43A6-A4B8-635BD0DE1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666" y="5605464"/>
            <a:ext cx="285310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314484"/>
            <a:ext cx="8244000" cy="2067983"/>
          </a:xfrm>
          <a:prstGeom prst="rect">
            <a:avLst/>
          </a:prstGeom>
        </p:spPr>
        <p:txBody>
          <a:bodyPr anchor="t"/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535517"/>
            <a:ext cx="4968875" cy="675216"/>
          </a:xfrm>
          <a:prstGeom prst="rect">
            <a:avLst/>
          </a:prstGeom>
          <a:extLst/>
        </p:spPr>
        <p:txBody>
          <a:bodyPr tIns="53643" rIns="63358" bIns="53643"/>
          <a:lstStyle>
            <a:lvl1pPr marL="0" indent="0">
              <a:buFont typeface="Arial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87861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724400"/>
            <a:ext cx="9144000" cy="21336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3" descr="APC_by_Schneider_Electric_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38" y="6332538"/>
            <a:ext cx="9080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6705600"/>
            <a:ext cx="4251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 content in this presentation is protected – © 2008 American Power Conversion Corporation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1800" y="77788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Enter presentation title</a:t>
            </a:r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773238"/>
            <a:ext cx="4968875" cy="1655762"/>
          </a:xfrm>
        </p:spPr>
        <p:txBody>
          <a:bodyPr tIns="45720" rIns="54000" bIns="45720"/>
          <a:lstStyle>
            <a:lvl1pPr marL="0" indent="0">
              <a:buFont typeface="SEOptimist" pitchFamily="2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Enter presentation description, presenter name, presenter title, and date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29212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5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88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64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7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708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935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722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83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77788"/>
            <a:ext cx="2070100" cy="5865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5865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934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77788"/>
            <a:ext cx="8280400" cy="115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773238"/>
            <a:ext cx="4064000" cy="4170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64000" cy="2008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3825"/>
            <a:ext cx="40640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95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1800" y="77788"/>
            <a:ext cx="8280400" cy="5865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7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1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/50 - Gray">
    <p:bg>
      <p:bgPr>
        <a:solidFill>
          <a:srgbClr val="62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chneider_Electric_REV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4339" y="6273800"/>
            <a:ext cx="930275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573588" y="0"/>
            <a:ext cx="4570412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3588" y="5159024"/>
            <a:ext cx="4570412" cy="169897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txBody>
          <a:bodyPr vert="horz" tIns="91440" rIns="1280160" bIns="91440" anchor="t" anchorCtr="0"/>
          <a:lstStyle>
            <a:lvl1pPr marL="274320" indent="0">
              <a:spcBef>
                <a:spcPts val="300"/>
              </a:spcBef>
              <a:spcAft>
                <a:spcPts val="300"/>
              </a:spcAft>
              <a:buNone/>
              <a:defRPr lang="en-US" sz="1200" i="1" kern="1200" dirty="0" smtClean="0">
                <a:solidFill>
                  <a:schemeClr val="bg1"/>
                </a:solidFill>
                <a:latin typeface="SEOptimistLight" charset="0"/>
                <a:ea typeface="ＭＳ Ｐゴシック" charset="0"/>
                <a:cs typeface="SEOptimistLight" charset="0"/>
              </a:defRPr>
            </a:lvl1pPr>
            <a:lvl2pPr marL="274320" indent="0">
              <a:spcBef>
                <a:spcPts val="300"/>
              </a:spcBef>
              <a:spcAft>
                <a:spcPts val="300"/>
              </a:spcAft>
              <a:buNone/>
              <a:defRPr lang="en-US" sz="1200" i="1" kern="1200" dirty="0" smtClean="0">
                <a:solidFill>
                  <a:schemeClr val="bg1"/>
                </a:solidFill>
                <a:latin typeface="SEOptimistLight" charset="0"/>
                <a:ea typeface="ＭＳ Ｐゴシック" charset="0"/>
                <a:cs typeface="SEOptimistLight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19571" y="2753860"/>
            <a:ext cx="3943263" cy="1350280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2400" baseline="0">
                <a:solidFill>
                  <a:schemeClr val="bg1"/>
                </a:solidFill>
                <a:latin typeface="SEOptimistLight"/>
                <a:cs typeface="SEOptimistLigh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  <a:latin typeface="SEOptimist"/>
                <a:cs typeface="SEOptimist"/>
              </a:defRPr>
            </a:lvl2pPr>
            <a:lvl3pPr marL="228600" indent="-22860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Font typeface="Lucida Grande"/>
              <a:buChar char="&gt;"/>
              <a:defRPr sz="1400" baseline="0">
                <a:solidFill>
                  <a:schemeClr val="bg1"/>
                </a:solidFill>
                <a:latin typeface="SEOptimist"/>
                <a:cs typeface="SEOptimist"/>
              </a:defRPr>
            </a:lvl3pPr>
            <a:lvl4pPr marL="0" indent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  <a:latin typeface="SEOptimist"/>
                <a:cs typeface="SEOptimist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Tx/>
              <a:buNone/>
              <a:defRPr sz="1400">
                <a:solidFill>
                  <a:schemeClr val="bg1"/>
                </a:solidFill>
                <a:latin typeface="SEOptimist"/>
                <a:cs typeface="SEOptimis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458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Page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6130" y="261941"/>
            <a:ext cx="3882448" cy="1271587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571999" y="0"/>
            <a:ext cx="4572000" cy="6858000"/>
          </a:xfrm>
        </p:spPr>
        <p:txBody>
          <a:bodyPr lIns="274296" tIns="1691499" anchor="t" anchorCtr="0">
            <a:noAutofit/>
          </a:bodyPr>
          <a:lstStyle>
            <a:lvl1pPr>
              <a:buClr>
                <a:srgbClr val="009530"/>
              </a:buClr>
              <a:buFont typeface="Arial" pitchFamily="34" charset="0"/>
              <a:buChar char="&gt;"/>
              <a:defRPr sz="2000">
                <a:solidFill>
                  <a:srgbClr val="009530"/>
                </a:solidFill>
              </a:defRPr>
            </a:lvl1pPr>
            <a:lvl2pPr marL="461923" indent="-222232">
              <a:buClr>
                <a:srgbClr val="626469"/>
              </a:buClr>
              <a:buFont typeface="SE Rounded Medium" pitchFamily="50" charset="0"/>
              <a:buChar char="&gt;"/>
              <a:defRPr sz="1900">
                <a:solidFill>
                  <a:srgbClr val="626469"/>
                </a:solidFill>
              </a:defRPr>
            </a:lvl2pPr>
            <a:lvl3pPr marL="685744" marR="0" indent="-217470" algn="l" defTabSz="9143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26469"/>
              </a:buClr>
              <a:buSzTx/>
              <a:buFont typeface="Arial" pitchFamily="34" charset="0"/>
              <a:buChar char="-"/>
              <a:tabLst/>
              <a:defRPr sz="1600">
                <a:solidFill>
                  <a:srgbClr val="626469"/>
                </a:solidFill>
              </a:defRPr>
            </a:lvl3pPr>
            <a:lvl4pPr marL="914323" indent="-228581">
              <a:buClr>
                <a:srgbClr val="626469"/>
              </a:buClr>
              <a:buFont typeface="Arial" pitchFamily="34" charset="0"/>
              <a:buChar char="-"/>
              <a:defRPr sz="1500">
                <a:solidFill>
                  <a:srgbClr val="626469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Paragraph, bullets or photography can be used here.</a:t>
            </a:r>
          </a:p>
          <a:p>
            <a:pPr lvl="1"/>
            <a:r>
              <a:rPr lang="en-US" dirty="0" smtClean="0"/>
              <a:t>Bullet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6358" y="1630363"/>
            <a:ext cx="3890556" cy="442118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88947" y="6099731"/>
            <a:ext cx="297734" cy="36933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fld id="{B71EA597-8D80-41E5-B030-69B08F708DA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4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1800" y="77788"/>
            <a:ext cx="8280400" cy="115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1800" y="1773238"/>
            <a:ext cx="4064000" cy="2008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64000" cy="2008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1800" y="3933825"/>
            <a:ext cx="40640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3825"/>
            <a:ext cx="40640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77788"/>
            <a:ext cx="8280400" cy="115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773238"/>
            <a:ext cx="4064000" cy="4170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170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85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36814"/>
            <a:ext cx="8229600" cy="1255711"/>
          </a:xfrm>
        </p:spPr>
        <p:txBody>
          <a:bodyPr anchor="b" anchorCtr="0">
            <a:normAutofit/>
          </a:bodyPr>
          <a:lstStyle>
            <a:lvl1pPr algn="l">
              <a:defRPr baseline="0">
                <a:solidFill>
                  <a:srgbClr val="009530"/>
                </a:solidFill>
              </a:defRPr>
            </a:lvl1pPr>
          </a:lstStyle>
          <a:p>
            <a:r>
              <a:rPr lang="en-US" dirty="0" smtClean="0"/>
              <a:t>Transition Slide 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2555" y="3765551"/>
            <a:ext cx="8231744" cy="1228725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62646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Sub-headline if </a:t>
            </a:r>
            <a:r>
              <a:rPr lang="en-US" noProof="0" dirty="0" smtClean="0"/>
              <a:t>necessary</a:t>
            </a:r>
            <a:endParaRPr lang="en-US" noProof="0" dirty="0"/>
          </a:p>
        </p:txBody>
      </p:sp>
      <p:sp>
        <p:nvSpPr>
          <p:cNvPr id="6" name="Freeform 5"/>
          <p:cNvSpPr/>
          <p:nvPr userDrawn="1"/>
        </p:nvSpPr>
        <p:spPr>
          <a:xfrm>
            <a:off x="8468979" y="6252905"/>
            <a:ext cx="34298" cy="216158"/>
          </a:xfrm>
          <a:custGeom>
            <a:avLst/>
            <a:gdLst>
              <a:gd name="connsiteX0" fmla="*/ 0 w 0"/>
              <a:gd name="connsiteY0" fmla="*/ 0 h 167951"/>
              <a:gd name="connsiteX1" fmla="*/ 0 w 0"/>
              <a:gd name="connsiteY1" fmla="*/ 167951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7951">
                <a:moveTo>
                  <a:pt x="0" y="0"/>
                </a:moveTo>
                <a:lnTo>
                  <a:pt x="0" y="167951"/>
                </a:lnTo>
              </a:path>
            </a:pathLst>
          </a:custGeom>
          <a:noFill/>
          <a:ln w="19050" cap="flat" cmpd="sng" algn="ctr">
            <a:solidFill>
              <a:srgbClr val="62646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6214" y="6213031"/>
            <a:ext cx="858818" cy="256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59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8313" y="6577013"/>
            <a:ext cx="822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GB" sz="800" dirty="0"/>
              <a:t>Schneider Electric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0" y="6599238"/>
            <a:ext cx="2889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61988" eaLnBrk="0" hangingPunct="0"/>
            <a:fld id="{A8EFCD0E-A63F-4E84-A006-4D9D8D399D55}" type="slidenum">
              <a:rPr lang="fr-FR" sz="800"/>
              <a:pPr defTabSz="661988" eaLnBrk="0" hangingPunct="0"/>
              <a:t>‹#›</a:t>
            </a:fld>
            <a:endParaRPr lang="fr-FR" sz="8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73238"/>
            <a:ext cx="8280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25563" y="6577013"/>
            <a:ext cx="4408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GB" sz="800" dirty="0"/>
              <a:t>- </a:t>
            </a:r>
            <a:r>
              <a:rPr lang="en-US" sz="800" dirty="0" smtClean="0"/>
              <a:t>April</a:t>
            </a:r>
            <a:r>
              <a:rPr lang="en-US" sz="800" baseline="0" dirty="0" smtClean="0"/>
              <a:t>, 15</a:t>
            </a:r>
            <a:endParaRPr lang="en-GB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4" r:id="rId3"/>
    <p:sldLayoutId id="2147483665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50D9C-EDE6-48CF-96FB-65F8CF5A6E24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B8648-B891-43A6-A4B8-635BD0DE1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73238"/>
            <a:ext cx="82804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modify the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Enter slide title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152400" y="6692900"/>
            <a:ext cx="11969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APC by Schneider Electric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1374775" y="6692900"/>
            <a:ext cx="7159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– Name – Date </a:t>
            </a:r>
          </a:p>
        </p:txBody>
      </p:sp>
      <p:pic>
        <p:nvPicPr>
          <p:cNvPr id="8198" name="Picture 6" descr="APC_by_Schneider_Electric_3C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135938" y="6332538"/>
            <a:ext cx="9080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19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EOptimist" pitchFamily="2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EOptimist" pitchFamily="2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Helvetica" pitchFamily="34" charset="0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Helvetica" pitchFamily="34" charset="0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Helvetica" pitchFamily="34" charset="0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Helvetica" pitchFamily="34" charset="0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Helvetic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pn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3"/>
          <p:cNvSpPr>
            <a:spLocks noGrp="1"/>
          </p:cNvSpPr>
          <p:nvPr>
            <p:ph type="ctrTitle"/>
          </p:nvPr>
        </p:nvSpPr>
        <p:spPr bwMode="auto">
          <a:xfrm>
            <a:off x="900113" y="4293096"/>
            <a:ext cx="8243887" cy="12241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Владимир Грибов</a:t>
            </a:r>
            <a:b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Менеджер по работе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с ключевыми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заказчиками, СФО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GB" sz="14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099" name="Underrubrik 5"/>
          <p:cNvSpPr>
            <a:spLocks noGrp="1"/>
          </p:cNvSpPr>
          <p:nvPr>
            <p:ph type="subTitle" idx="1"/>
          </p:nvPr>
        </p:nvSpPr>
        <p:spPr bwMode="auto">
          <a:xfrm>
            <a:off x="323528" y="1556792"/>
            <a:ext cx="8556625" cy="1512168"/>
          </a:xfrm>
          <a:noFill/>
          <a:ln>
            <a:miter lim="800000"/>
            <a:headEnd/>
            <a:tailEnd/>
          </a:ln>
        </p:spPr>
        <p:txBody>
          <a:bodyPr vert="horz" wrap="square" lIns="9144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dirty="0" smtClean="0">
                <a:latin typeface="Calibri" pitchFamily="34" charset="0"/>
                <a:cs typeface="Calibri" pitchFamily="34" charset="0"/>
              </a:rPr>
              <a:t>Что такое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Schneider Electric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3600" dirty="0" smtClean="0">
                <a:latin typeface="Calibri" pitchFamily="34" charset="0"/>
                <a:cs typeface="Calibri" pitchFamily="34" charset="0"/>
              </a:rPr>
              <a:t>Решения для медицины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36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и Причем здесь </a:t>
            </a:r>
            <a:r>
              <a:rPr lang="en-US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APC</a:t>
            </a:r>
            <a:r>
              <a:rPr lang="en-US" sz="36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?</a:t>
            </a:r>
            <a:endParaRPr lang="sv-SE" sz="34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00" y="188640"/>
            <a:ext cx="9065300" cy="610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5263"/>
            <a:ext cx="8351678" cy="674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252413"/>
            <a:ext cx="877252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 </a:t>
            </a:r>
          </a:p>
        </p:txBody>
      </p:sp>
      <p:pic>
        <p:nvPicPr>
          <p:cNvPr id="30723" name="Picture 4" descr="Resident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7863" y="5722938"/>
            <a:ext cx="31273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datacent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8950" y="2078038"/>
            <a:ext cx="485775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5" name="Picture 6" descr="Wa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8525" y="3321050"/>
            <a:ext cx="3714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Electrical_Energ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638" y="2490788"/>
            <a:ext cx="38893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Hospit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1200" y="3435350"/>
            <a:ext cx="2984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9" descr="Machin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1863" y="5040313"/>
            <a:ext cx="352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0" descr="OG_On-sho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52650" y="2879725"/>
            <a:ext cx="3857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1" descr="Retai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913" y="4586288"/>
            <a:ext cx="33178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3" descr="Building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0563" y="3844925"/>
            <a:ext cx="355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4" descr="MM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8838" y="5592763"/>
            <a:ext cx="425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AutoShape 15"/>
          <p:cNvSpPr>
            <a:spLocks noChangeArrowheads="1"/>
          </p:cNvSpPr>
          <p:nvPr/>
        </p:nvSpPr>
        <p:spPr bwMode="auto">
          <a:xfrm>
            <a:off x="6588125" y="2754313"/>
            <a:ext cx="2159000" cy="2328862"/>
          </a:xfrm>
          <a:prstGeom prst="roundRect">
            <a:avLst>
              <a:gd name="adj" fmla="val 9116"/>
            </a:avLst>
          </a:prstGeom>
          <a:noFill/>
          <a:ln w="381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lIns="54000" tIns="10800" rIns="54000" bIns="10800"/>
          <a:lstStyle/>
          <a:p>
            <a:pPr eaLnBrk="0" hangingPunct="0">
              <a:buClr>
                <a:srgbClr val="4D869D"/>
              </a:buClr>
              <a:buFont typeface="Wingdings" pitchFamily="2" charset="2"/>
              <a:buNone/>
              <a:tabLst>
                <a:tab pos="1158875" algn="ctr"/>
              </a:tabLst>
            </a:pPr>
            <a:r>
              <a:rPr lang="ru-RU" sz="2000"/>
              <a:t>Здания</a:t>
            </a:r>
            <a:r>
              <a:rPr lang="en-US" altLang="ja-JP" sz="2000">
                <a:ea typeface="MS PGothic" pitchFamily="34" charset="-128"/>
              </a:rPr>
              <a:t> </a:t>
            </a:r>
            <a:endParaRPr lang="en-US" sz="2000">
              <a:ea typeface="MS PGothic" pitchFamily="34" charset="-128"/>
            </a:endParaRPr>
          </a:p>
        </p:txBody>
      </p:sp>
      <p:sp>
        <p:nvSpPr>
          <p:cNvPr id="30734" name="AutoShape 16"/>
          <p:cNvSpPr>
            <a:spLocks noChangeArrowheads="1"/>
          </p:cNvSpPr>
          <p:nvPr/>
        </p:nvSpPr>
        <p:spPr bwMode="auto">
          <a:xfrm>
            <a:off x="6550025" y="1552575"/>
            <a:ext cx="2216150" cy="1016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B2B2B2"/>
            </a:solidFill>
            <a:round/>
            <a:headEnd type="none" w="sm" len="sm"/>
            <a:tailEnd type="none" w="sm" len="sm"/>
          </a:ln>
        </p:spPr>
        <p:txBody>
          <a:bodyPr wrap="none" lIns="54000" tIns="10800" rIns="54000" bIns="10800"/>
          <a:lstStyle/>
          <a:p>
            <a:pPr eaLnBrk="0" hangingPunct="0">
              <a:buClr>
                <a:srgbClr val="4D869D"/>
              </a:buClr>
              <a:buFont typeface="Wingdings" pitchFamily="2" charset="2"/>
              <a:buNone/>
              <a:tabLst>
                <a:tab pos="1158875" algn="ctr"/>
              </a:tabLst>
            </a:pPr>
            <a:r>
              <a:rPr lang="ru-RU" sz="2000"/>
              <a:t>Дата-центры</a:t>
            </a:r>
            <a:endParaRPr lang="en-US" sz="2000"/>
          </a:p>
        </p:txBody>
      </p:sp>
      <p:sp>
        <p:nvSpPr>
          <p:cNvPr id="30735" name="AutoShape 17"/>
          <p:cNvSpPr>
            <a:spLocks noChangeArrowheads="1"/>
          </p:cNvSpPr>
          <p:nvPr/>
        </p:nvSpPr>
        <p:spPr bwMode="auto">
          <a:xfrm>
            <a:off x="501650" y="1619250"/>
            <a:ext cx="2159000" cy="2127250"/>
          </a:xfrm>
          <a:prstGeom prst="roundRect">
            <a:avLst>
              <a:gd name="adj" fmla="val 8528"/>
            </a:avLst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lIns="54000" tIns="10800" rIns="54000" bIns="10800"/>
          <a:lstStyle/>
          <a:p>
            <a:pPr eaLnBrk="0" hangingPunct="0">
              <a:buClr>
                <a:srgbClr val="4D869D"/>
              </a:buClr>
              <a:buFont typeface="Wingdings" pitchFamily="2" charset="2"/>
              <a:buNone/>
              <a:tabLst>
                <a:tab pos="1158875" algn="ctr"/>
              </a:tabLst>
            </a:pPr>
            <a:r>
              <a:rPr lang="ru-RU" sz="2000"/>
              <a:t>Энергетика и</a:t>
            </a:r>
          </a:p>
          <a:p>
            <a:pPr eaLnBrk="0" hangingPunct="0">
              <a:buClr>
                <a:srgbClr val="4D869D"/>
              </a:buClr>
              <a:buFont typeface="Wingdings" pitchFamily="2" charset="2"/>
              <a:buNone/>
              <a:tabLst>
                <a:tab pos="1158875" algn="ctr"/>
              </a:tabLst>
            </a:pPr>
            <a:r>
              <a:rPr lang="ru-RU" sz="2000"/>
              <a:t>Инфраструктура</a:t>
            </a:r>
            <a:endParaRPr lang="en-US" sz="2000"/>
          </a:p>
        </p:txBody>
      </p:sp>
      <p:sp>
        <p:nvSpPr>
          <p:cNvPr id="30736" name="AutoShape 18"/>
          <p:cNvSpPr>
            <a:spLocks noChangeArrowheads="1"/>
          </p:cNvSpPr>
          <p:nvPr/>
        </p:nvSpPr>
        <p:spPr bwMode="auto">
          <a:xfrm>
            <a:off x="468313" y="4465638"/>
            <a:ext cx="2195512" cy="1660525"/>
          </a:xfrm>
          <a:prstGeom prst="roundRect">
            <a:avLst>
              <a:gd name="adj" fmla="val 10995"/>
            </a:avLst>
          </a:prstGeom>
          <a:noFill/>
          <a:ln w="38100" algn="ctr">
            <a:solidFill>
              <a:srgbClr val="99CC00"/>
            </a:solidFill>
            <a:round/>
            <a:headEnd type="none" w="sm" len="sm"/>
            <a:tailEnd type="none" w="sm" len="sm"/>
          </a:ln>
        </p:spPr>
        <p:txBody>
          <a:bodyPr wrap="none" lIns="54000" tIns="10800" rIns="54000" bIns="10800"/>
          <a:lstStyle/>
          <a:p>
            <a:pPr eaLnBrk="0" hangingPunct="0">
              <a:buClr>
                <a:srgbClr val="4D869D"/>
              </a:buClr>
              <a:buFont typeface="Wingdings" pitchFamily="2" charset="2"/>
              <a:buNone/>
              <a:tabLst>
                <a:tab pos="1158875" algn="ctr"/>
              </a:tabLst>
            </a:pPr>
            <a:r>
              <a:rPr lang="ru-RU" sz="1900"/>
              <a:t>Промышленность</a:t>
            </a:r>
            <a:endParaRPr lang="en-US" sz="1900"/>
          </a:p>
        </p:txBody>
      </p:sp>
      <p:sp>
        <p:nvSpPr>
          <p:cNvPr id="30737" name="AutoShape 19"/>
          <p:cNvSpPr>
            <a:spLocks noChangeArrowheads="1"/>
          </p:cNvSpPr>
          <p:nvPr/>
        </p:nvSpPr>
        <p:spPr bwMode="auto">
          <a:xfrm>
            <a:off x="6600825" y="5249863"/>
            <a:ext cx="2159000" cy="9334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808080"/>
            </a:solidFill>
            <a:round/>
            <a:headEnd type="none" w="sm" len="sm"/>
            <a:tailEnd type="none" w="sm" len="sm"/>
          </a:ln>
        </p:spPr>
        <p:txBody>
          <a:bodyPr wrap="none" lIns="54000" tIns="10800" rIns="54000" bIns="10800"/>
          <a:lstStyle/>
          <a:p>
            <a:pPr eaLnBrk="0" hangingPunct="0">
              <a:buClr>
                <a:srgbClr val="4D869D"/>
              </a:buClr>
              <a:buFont typeface="Wingdings" pitchFamily="2" charset="2"/>
              <a:buNone/>
              <a:tabLst>
                <a:tab pos="1158875" algn="ctr"/>
              </a:tabLst>
            </a:pPr>
            <a:r>
              <a:rPr lang="ru-RU" sz="2000"/>
              <a:t>Жилые дома</a:t>
            </a:r>
            <a:endParaRPr lang="en-US" sz="2000"/>
          </a:p>
        </p:txBody>
      </p:sp>
      <p:sp>
        <p:nvSpPr>
          <p:cNvPr id="30738" name="AutoShape 20"/>
          <p:cNvSpPr>
            <a:spLocks noChangeArrowheads="1"/>
          </p:cNvSpPr>
          <p:nvPr/>
        </p:nvSpPr>
        <p:spPr bwMode="auto">
          <a:xfrm>
            <a:off x="5513388" y="3638550"/>
            <a:ext cx="758825" cy="427038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 type="none" w="sm" len="sm"/>
            <a:tailEnd type="none" w="sm" len="sm"/>
          </a:ln>
        </p:spPr>
        <p:txBody>
          <a:bodyPr wrap="none" lIns="54000" tIns="10800" rIns="54000" bIns="10800"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31%</a:t>
            </a:r>
          </a:p>
        </p:txBody>
      </p:sp>
      <p:sp>
        <p:nvSpPr>
          <p:cNvPr id="30739" name="Rectangle 21"/>
          <p:cNvSpPr>
            <a:spLocks noChangeArrowheads="1"/>
          </p:cNvSpPr>
          <p:nvPr/>
        </p:nvSpPr>
        <p:spPr bwMode="auto">
          <a:xfrm>
            <a:off x="6621463" y="3473450"/>
            <a:ext cx="1560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/>
            <a:r>
              <a:rPr lang="ru-RU" sz="1400" b="1"/>
              <a:t>Больницы</a:t>
            </a:r>
            <a:endParaRPr lang="en-US" sz="1400" b="1"/>
          </a:p>
        </p:txBody>
      </p:sp>
      <p:sp>
        <p:nvSpPr>
          <p:cNvPr id="30740" name="Rectangle 22"/>
          <p:cNvSpPr>
            <a:spLocks noChangeArrowheads="1"/>
          </p:cNvSpPr>
          <p:nvPr/>
        </p:nvSpPr>
        <p:spPr bwMode="auto">
          <a:xfrm>
            <a:off x="6621463" y="3854450"/>
            <a:ext cx="1560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/>
            <a:r>
              <a:rPr lang="ru-RU" sz="1400" b="1"/>
              <a:t>Офисы</a:t>
            </a:r>
            <a:endParaRPr lang="en-US" sz="1400" b="1"/>
          </a:p>
        </p:txBody>
      </p:sp>
      <p:sp>
        <p:nvSpPr>
          <p:cNvPr id="30741" name="Rectangle 23"/>
          <p:cNvSpPr>
            <a:spLocks noChangeArrowheads="1"/>
          </p:cNvSpPr>
          <p:nvPr/>
        </p:nvSpPr>
        <p:spPr bwMode="auto">
          <a:xfrm>
            <a:off x="6621463" y="4619625"/>
            <a:ext cx="1560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/>
            <a:r>
              <a:rPr lang="ru-RU" sz="1400" b="1"/>
              <a:t>Торговые центры</a:t>
            </a:r>
            <a:endParaRPr lang="en-US" sz="1400" b="1"/>
          </a:p>
        </p:txBody>
      </p:sp>
      <p:sp>
        <p:nvSpPr>
          <p:cNvPr id="30742" name="AutoShape 25"/>
          <p:cNvSpPr>
            <a:spLocks noChangeArrowheads="1"/>
          </p:cNvSpPr>
          <p:nvPr/>
        </p:nvSpPr>
        <p:spPr bwMode="auto">
          <a:xfrm>
            <a:off x="3246438" y="4346575"/>
            <a:ext cx="758825" cy="427038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 type="none" w="sm" len="sm"/>
            <a:tailEnd type="none" w="sm" len="sm"/>
          </a:ln>
        </p:spPr>
        <p:txBody>
          <a:bodyPr wrap="none" lIns="54000" tIns="10800" rIns="54000" bIns="10800"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30743" name="Rectangle 26"/>
          <p:cNvSpPr>
            <a:spLocks noChangeArrowheads="1"/>
          </p:cNvSpPr>
          <p:nvPr/>
        </p:nvSpPr>
        <p:spPr bwMode="auto">
          <a:xfrm>
            <a:off x="534988" y="2511425"/>
            <a:ext cx="1560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/>
            <a:r>
              <a:rPr lang="ru-RU" sz="1400" b="1"/>
              <a:t>Сети</a:t>
            </a:r>
            <a:r>
              <a:rPr lang="en-US" sz="1400" b="1"/>
              <a:t> </a:t>
            </a:r>
          </a:p>
        </p:txBody>
      </p:sp>
      <p:sp>
        <p:nvSpPr>
          <p:cNvPr id="30744" name="Rectangle 27"/>
          <p:cNvSpPr>
            <a:spLocks noChangeArrowheads="1"/>
          </p:cNvSpPr>
          <p:nvPr/>
        </p:nvSpPr>
        <p:spPr bwMode="auto">
          <a:xfrm>
            <a:off x="534988" y="2909888"/>
            <a:ext cx="156051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/>
            <a:r>
              <a:rPr lang="ru-RU" sz="1400" b="1"/>
              <a:t>Нефть и Газ</a:t>
            </a:r>
            <a:endParaRPr lang="en-US" sz="1400" b="1"/>
          </a:p>
        </p:txBody>
      </p:sp>
      <p:sp>
        <p:nvSpPr>
          <p:cNvPr id="30745" name="Rectangle 28"/>
          <p:cNvSpPr>
            <a:spLocks noChangeArrowheads="1"/>
          </p:cNvSpPr>
          <p:nvPr/>
        </p:nvSpPr>
        <p:spPr bwMode="auto">
          <a:xfrm>
            <a:off x="534988" y="3308350"/>
            <a:ext cx="1560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/>
            <a:endParaRPr lang="en-US" sz="1400" b="1"/>
          </a:p>
        </p:txBody>
      </p:sp>
      <p:sp>
        <p:nvSpPr>
          <p:cNvPr id="30746" name="AutoShape 29"/>
          <p:cNvSpPr>
            <a:spLocks noChangeArrowheads="1"/>
          </p:cNvSpPr>
          <p:nvPr/>
        </p:nvSpPr>
        <p:spPr bwMode="auto">
          <a:xfrm>
            <a:off x="4519613" y="4864100"/>
            <a:ext cx="758825" cy="427038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 type="none" w="sm" len="sm"/>
            <a:tailEnd type="none" w="sm" len="sm"/>
          </a:ln>
        </p:spPr>
        <p:txBody>
          <a:bodyPr wrap="none" lIns="54000" tIns="10800" rIns="54000" bIns="10800"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30747" name="AutoShape 30"/>
          <p:cNvSpPr>
            <a:spLocks noChangeArrowheads="1"/>
          </p:cNvSpPr>
          <p:nvPr/>
        </p:nvSpPr>
        <p:spPr bwMode="auto">
          <a:xfrm>
            <a:off x="3219450" y="2789238"/>
            <a:ext cx="758825" cy="427037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 type="none" w="sm" len="sm"/>
            <a:tailEnd type="none" w="sm" len="sm"/>
          </a:ln>
        </p:spPr>
        <p:txBody>
          <a:bodyPr wrap="none" lIns="54000" tIns="10800" rIns="54000" bIns="10800"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30748" name="Rectangle 31"/>
          <p:cNvSpPr>
            <a:spLocks noChangeArrowheads="1"/>
          </p:cNvSpPr>
          <p:nvPr/>
        </p:nvSpPr>
        <p:spPr bwMode="auto">
          <a:xfrm>
            <a:off x="534988" y="5070475"/>
            <a:ext cx="1560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/>
            <a:r>
              <a:rPr lang="ru-RU" sz="1400" b="1"/>
              <a:t>Машиностроение</a:t>
            </a:r>
            <a:endParaRPr lang="en-US" sz="1400" b="1"/>
          </a:p>
        </p:txBody>
      </p:sp>
      <p:sp>
        <p:nvSpPr>
          <p:cNvPr id="30749" name="Rectangle 32"/>
          <p:cNvSpPr>
            <a:spLocks noChangeArrowheads="1"/>
          </p:cNvSpPr>
          <p:nvPr/>
        </p:nvSpPr>
        <p:spPr bwMode="auto">
          <a:xfrm>
            <a:off x="534988" y="5611813"/>
            <a:ext cx="156051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/>
            <a:r>
              <a:rPr lang="ru-RU" sz="1400" b="1"/>
              <a:t>Металлургия и </a:t>
            </a:r>
          </a:p>
          <a:p>
            <a:pPr defTabSz="762000" eaLnBrk="0" hangingPunct="0"/>
            <a:r>
              <a:rPr lang="ru-RU" sz="1400" b="1"/>
              <a:t>горная добыча</a:t>
            </a:r>
            <a:endParaRPr lang="en-US" sz="1400" b="1"/>
          </a:p>
        </p:txBody>
      </p:sp>
      <p:sp>
        <p:nvSpPr>
          <p:cNvPr id="30750" name="Rectangle 33"/>
          <p:cNvSpPr>
            <a:spLocks noChangeArrowheads="1"/>
          </p:cNvSpPr>
          <p:nvPr/>
        </p:nvSpPr>
        <p:spPr bwMode="auto">
          <a:xfrm>
            <a:off x="498475" y="3328988"/>
            <a:ext cx="156051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/>
            <a:r>
              <a:rPr lang="ru-RU" sz="1400" b="1"/>
              <a:t>Водоснабжение</a:t>
            </a:r>
            <a:endParaRPr lang="en-US" sz="1400" b="1"/>
          </a:p>
        </p:txBody>
      </p:sp>
      <p:pic>
        <p:nvPicPr>
          <p:cNvPr id="30751" name="Picture 34" descr="Industr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62950" y="4203700"/>
            <a:ext cx="3127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2" name="Rectangle 35"/>
          <p:cNvSpPr>
            <a:spLocks noChangeArrowheads="1"/>
          </p:cNvSpPr>
          <p:nvPr/>
        </p:nvSpPr>
        <p:spPr bwMode="auto">
          <a:xfrm>
            <a:off x="6621463" y="4237038"/>
            <a:ext cx="156051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/>
            <a:r>
              <a:rPr lang="ru-RU" sz="1400" b="1"/>
              <a:t>Промышленные </a:t>
            </a:r>
          </a:p>
          <a:p>
            <a:pPr defTabSz="762000" eaLnBrk="0" hangingPunct="0"/>
            <a:r>
              <a:rPr lang="ru-RU" sz="1400" b="1"/>
              <a:t>здания</a:t>
            </a:r>
            <a:endParaRPr lang="en-US" sz="1400" b="1"/>
          </a:p>
        </p:txBody>
      </p:sp>
      <p:sp>
        <p:nvSpPr>
          <p:cNvPr id="30753" name="Rectangle 37"/>
          <p:cNvSpPr>
            <a:spLocks noChangeArrowheads="1"/>
          </p:cNvSpPr>
          <p:nvPr/>
        </p:nvSpPr>
        <p:spPr bwMode="auto">
          <a:xfrm>
            <a:off x="6604000" y="2071688"/>
            <a:ext cx="156051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/>
            <a:r>
              <a:rPr lang="en-US" sz="1400" b="1"/>
              <a:t>IT </a:t>
            </a:r>
            <a:r>
              <a:rPr lang="ru-RU" sz="1400" b="1"/>
              <a:t>и Финансы</a:t>
            </a:r>
            <a:r>
              <a:rPr lang="en-US" sz="1400" b="1"/>
              <a:t> </a:t>
            </a:r>
          </a:p>
        </p:txBody>
      </p:sp>
      <p:sp>
        <p:nvSpPr>
          <p:cNvPr id="30754" name="Rectangle 38"/>
          <p:cNvSpPr>
            <a:spLocks noChangeArrowheads="1"/>
          </p:cNvSpPr>
          <p:nvPr/>
        </p:nvSpPr>
        <p:spPr bwMode="auto">
          <a:xfrm>
            <a:off x="6648450" y="5756275"/>
            <a:ext cx="15605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/>
            <a:r>
              <a:rPr lang="ru-RU" sz="1400" b="1"/>
              <a:t>Квартиры</a:t>
            </a:r>
          </a:p>
          <a:p>
            <a:pPr defTabSz="762000" eaLnBrk="0" hangingPunct="0"/>
            <a:r>
              <a:rPr lang="ru-RU" sz="1400" b="1"/>
              <a:t>Коттеджи</a:t>
            </a:r>
            <a:r>
              <a:rPr lang="en-US" sz="1400" b="1"/>
              <a:t> </a:t>
            </a:r>
          </a:p>
        </p:txBody>
      </p:sp>
      <p:sp>
        <p:nvSpPr>
          <p:cNvPr id="30755" name="Freeform 39"/>
          <p:cNvSpPr>
            <a:spLocks/>
          </p:cNvSpPr>
          <p:nvPr/>
        </p:nvSpPr>
        <p:spPr bwMode="auto">
          <a:xfrm>
            <a:off x="5302250" y="1928813"/>
            <a:ext cx="1201738" cy="341312"/>
          </a:xfrm>
          <a:custGeom>
            <a:avLst/>
            <a:gdLst>
              <a:gd name="T0" fmla="*/ 0 w 834"/>
              <a:gd name="T1" fmla="*/ 2147483647 h 215"/>
              <a:gd name="T2" fmla="*/ 2147483647 w 834"/>
              <a:gd name="T3" fmla="*/ 0 h 215"/>
              <a:gd name="T4" fmla="*/ 2147483647 w 834"/>
              <a:gd name="T5" fmla="*/ 0 h 215"/>
              <a:gd name="T6" fmla="*/ 0 60000 65536"/>
              <a:gd name="T7" fmla="*/ 0 60000 65536"/>
              <a:gd name="T8" fmla="*/ 0 60000 65536"/>
              <a:gd name="T9" fmla="*/ 0 w 834"/>
              <a:gd name="T10" fmla="*/ 0 h 215"/>
              <a:gd name="T11" fmla="*/ 834 w 834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4" h="215">
                <a:moveTo>
                  <a:pt x="0" y="215"/>
                </a:moveTo>
                <a:lnTo>
                  <a:pt x="147" y="0"/>
                </a:lnTo>
                <a:lnTo>
                  <a:pt x="834" y="0"/>
                </a:lnTo>
              </a:path>
            </a:pathLst>
          </a:custGeom>
          <a:noFill/>
          <a:ln w="38100">
            <a:solidFill>
              <a:srgbClr val="B2B2B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756" name="Freeform 40"/>
          <p:cNvSpPr>
            <a:spLocks/>
          </p:cNvSpPr>
          <p:nvPr/>
        </p:nvSpPr>
        <p:spPr bwMode="auto">
          <a:xfrm>
            <a:off x="5224463" y="5303838"/>
            <a:ext cx="1363662" cy="284162"/>
          </a:xfrm>
          <a:custGeom>
            <a:avLst/>
            <a:gdLst>
              <a:gd name="T0" fmla="*/ 0 w 1020"/>
              <a:gd name="T1" fmla="*/ 0 h 179"/>
              <a:gd name="T2" fmla="*/ 2147483647 w 1020"/>
              <a:gd name="T3" fmla="*/ 2147483647 h 179"/>
              <a:gd name="T4" fmla="*/ 2147483647 w 1020"/>
              <a:gd name="T5" fmla="*/ 2147483647 h 179"/>
              <a:gd name="T6" fmla="*/ 0 60000 65536"/>
              <a:gd name="T7" fmla="*/ 0 60000 65536"/>
              <a:gd name="T8" fmla="*/ 0 60000 65536"/>
              <a:gd name="T9" fmla="*/ 0 w 1020"/>
              <a:gd name="T10" fmla="*/ 0 h 179"/>
              <a:gd name="T11" fmla="*/ 1020 w 1020"/>
              <a:gd name="T12" fmla="*/ 179 h 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0" h="179">
                <a:moveTo>
                  <a:pt x="0" y="0"/>
                </a:moveTo>
                <a:lnTo>
                  <a:pt x="39" y="179"/>
                </a:lnTo>
                <a:lnTo>
                  <a:pt x="1020" y="17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757" name="Oval 41"/>
          <p:cNvSpPr>
            <a:spLocks noChangeArrowheads="1"/>
          </p:cNvSpPr>
          <p:nvPr/>
        </p:nvSpPr>
        <p:spPr bwMode="auto">
          <a:xfrm>
            <a:off x="5172075" y="2271713"/>
            <a:ext cx="222250" cy="2111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B2B2B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8" name="Oval 42"/>
          <p:cNvSpPr>
            <a:spLocks noChangeArrowheads="1"/>
          </p:cNvSpPr>
          <p:nvPr/>
        </p:nvSpPr>
        <p:spPr bwMode="auto">
          <a:xfrm>
            <a:off x="5113338" y="5091113"/>
            <a:ext cx="222250" cy="2111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8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9" name="Oval 43"/>
          <p:cNvSpPr>
            <a:spLocks noChangeArrowheads="1"/>
          </p:cNvSpPr>
          <p:nvPr/>
        </p:nvSpPr>
        <p:spPr bwMode="auto">
          <a:xfrm>
            <a:off x="6013450" y="4224338"/>
            <a:ext cx="222250" cy="2111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0" name="Line 44"/>
          <p:cNvSpPr>
            <a:spLocks noChangeShapeType="1"/>
          </p:cNvSpPr>
          <p:nvPr/>
        </p:nvSpPr>
        <p:spPr bwMode="auto">
          <a:xfrm>
            <a:off x="6237288" y="4346575"/>
            <a:ext cx="339725" cy="15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761" name="Freeform 45"/>
          <p:cNvSpPr>
            <a:spLocks/>
          </p:cNvSpPr>
          <p:nvPr/>
        </p:nvSpPr>
        <p:spPr bwMode="auto">
          <a:xfrm>
            <a:off x="2662238" y="5259388"/>
            <a:ext cx="993775" cy="292100"/>
          </a:xfrm>
          <a:custGeom>
            <a:avLst/>
            <a:gdLst>
              <a:gd name="T0" fmla="*/ 2147483647 w 480"/>
              <a:gd name="T1" fmla="*/ 0 h 199"/>
              <a:gd name="T2" fmla="*/ 2147483647 w 480"/>
              <a:gd name="T3" fmla="*/ 2147483647 h 199"/>
              <a:gd name="T4" fmla="*/ 0 w 480"/>
              <a:gd name="T5" fmla="*/ 2147483647 h 199"/>
              <a:gd name="T6" fmla="*/ 0 60000 65536"/>
              <a:gd name="T7" fmla="*/ 0 60000 65536"/>
              <a:gd name="T8" fmla="*/ 0 60000 65536"/>
              <a:gd name="T9" fmla="*/ 0 w 480"/>
              <a:gd name="T10" fmla="*/ 0 h 199"/>
              <a:gd name="T11" fmla="*/ 480 w 480"/>
              <a:gd name="T12" fmla="*/ 199 h 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99">
                <a:moveTo>
                  <a:pt x="480" y="0"/>
                </a:moveTo>
                <a:lnTo>
                  <a:pt x="273" y="199"/>
                </a:lnTo>
                <a:lnTo>
                  <a:pt x="0" y="199"/>
                </a:lnTo>
              </a:path>
            </a:pathLst>
          </a:custGeom>
          <a:noFill/>
          <a:ln w="38100">
            <a:solidFill>
              <a:srgbClr val="99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762" name="Oval 46"/>
          <p:cNvSpPr>
            <a:spLocks noChangeArrowheads="1"/>
          </p:cNvSpPr>
          <p:nvPr/>
        </p:nvSpPr>
        <p:spPr bwMode="auto">
          <a:xfrm>
            <a:off x="3609975" y="5076825"/>
            <a:ext cx="222250" cy="2111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3" name="Freeform 47"/>
          <p:cNvSpPr>
            <a:spLocks/>
          </p:cNvSpPr>
          <p:nvPr/>
        </p:nvSpPr>
        <p:spPr bwMode="auto">
          <a:xfrm>
            <a:off x="2636838" y="2225675"/>
            <a:ext cx="908050" cy="169863"/>
          </a:xfrm>
          <a:custGeom>
            <a:avLst/>
            <a:gdLst>
              <a:gd name="T0" fmla="*/ 2147483647 w 376"/>
              <a:gd name="T1" fmla="*/ 2147483647 h 147"/>
              <a:gd name="T2" fmla="*/ 2147483647 w 376"/>
              <a:gd name="T3" fmla="*/ 0 h 147"/>
              <a:gd name="T4" fmla="*/ 0 w 376"/>
              <a:gd name="T5" fmla="*/ 0 h 147"/>
              <a:gd name="T6" fmla="*/ 0 60000 65536"/>
              <a:gd name="T7" fmla="*/ 0 60000 65536"/>
              <a:gd name="T8" fmla="*/ 0 60000 65536"/>
              <a:gd name="T9" fmla="*/ 0 w 376"/>
              <a:gd name="T10" fmla="*/ 0 h 147"/>
              <a:gd name="T11" fmla="*/ 376 w 376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" h="147">
                <a:moveTo>
                  <a:pt x="376" y="147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764" name="Oval 48"/>
          <p:cNvSpPr>
            <a:spLocks noChangeArrowheads="1"/>
          </p:cNvSpPr>
          <p:nvPr/>
        </p:nvSpPr>
        <p:spPr bwMode="auto">
          <a:xfrm>
            <a:off x="3562350" y="2357438"/>
            <a:ext cx="222250" cy="211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5" name="Rectangle 2"/>
          <p:cNvSpPr>
            <a:spLocks noChangeArrowheads="1"/>
          </p:cNvSpPr>
          <p:nvPr/>
        </p:nvSpPr>
        <p:spPr bwMode="auto">
          <a:xfrm>
            <a:off x="403225" y="171450"/>
            <a:ext cx="82804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54000" bIns="10800" anchor="ctr"/>
          <a:lstStyle/>
          <a:p>
            <a:r>
              <a:rPr lang="ru-RU" sz="3600">
                <a:solidFill>
                  <a:schemeClr val="accent1"/>
                </a:solidFill>
              </a:rPr>
              <a:t>Мы инвестируем в актуальные отрасли экономики...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30766" name="Text Box 56"/>
          <p:cNvSpPr txBox="1">
            <a:spLocks noChangeArrowheads="1"/>
          </p:cNvSpPr>
          <p:nvPr/>
        </p:nvSpPr>
        <p:spPr bwMode="auto">
          <a:xfrm>
            <a:off x="3097213" y="2792413"/>
            <a:ext cx="2949575" cy="2041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accent1"/>
                </a:solidFill>
              </a:rPr>
              <a:t>Структура бизнеса </a:t>
            </a:r>
            <a:r>
              <a:rPr lang="en-US" sz="3200">
                <a:solidFill>
                  <a:schemeClr val="accent1"/>
                </a:solidFill>
              </a:rPr>
              <a:t>Schneider Electric</a:t>
            </a:r>
            <a:endParaRPr lang="ru-RU" sz="3200">
              <a:solidFill>
                <a:schemeClr val="accent1"/>
              </a:solidFill>
            </a:endParaRPr>
          </a:p>
        </p:txBody>
      </p:sp>
      <p:sp>
        <p:nvSpPr>
          <p:cNvPr id="30767" name="AutoShape 57"/>
          <p:cNvSpPr>
            <a:spLocks noChangeArrowheads="1"/>
          </p:cNvSpPr>
          <p:nvPr/>
        </p:nvSpPr>
        <p:spPr bwMode="auto">
          <a:xfrm>
            <a:off x="3035300" y="2498725"/>
            <a:ext cx="2949575" cy="2609850"/>
          </a:xfrm>
          <a:prstGeom prst="octagon">
            <a:avLst>
              <a:gd name="adj" fmla="val 29287"/>
            </a:avLst>
          </a:prstGeom>
          <a:noFill/>
          <a:ln w="9525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Решение для медицины</a:t>
            </a:r>
            <a:endParaRPr lang="ru-RU" b="1" dirty="0"/>
          </a:p>
        </p:txBody>
      </p:sp>
      <p:pic>
        <p:nvPicPr>
          <p:cNvPr id="3" name="Picture 18" descr="Медицина5_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260648" y="1052736"/>
            <a:ext cx="7110413" cy="4486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0112" y="1568658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A924A"/>
                </a:solidFill>
              </a:rPr>
              <a:t>Операционные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A924A"/>
                </a:solidFill>
              </a:rPr>
              <a:t>Интенсивная терапия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A924A"/>
                </a:solidFill>
              </a:rPr>
              <a:t>Коммутационные узлы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A924A"/>
                </a:solidFill>
              </a:rPr>
              <a:t>Приемное отделение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A924A"/>
                </a:solidFill>
              </a:rPr>
              <a:t>Система охраны и видеонаблюдения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A924A"/>
                </a:solidFill>
              </a:rPr>
              <a:t>Комнаты приборных исследований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A924A"/>
                </a:solidFill>
              </a:rPr>
              <a:t>Вычислительный центр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A924A"/>
                </a:solidFill>
              </a:rPr>
              <a:t>Инженерное обеспечение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A924A"/>
                </a:solidFill>
              </a:rPr>
              <a:t>Водоочистка и водоподготовка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A924A"/>
                </a:solidFill>
              </a:rPr>
              <a:t>Прецизионное кондиционирование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296" y="586029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A924A"/>
                </a:solidFill>
              </a:rPr>
              <a:t>Гарантированное электроснабжение и кондиционирование</a:t>
            </a:r>
            <a:endParaRPr lang="ru-RU" sz="2000" b="1" dirty="0">
              <a:solidFill>
                <a:srgbClr val="2A92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4572000"/>
            <a:ext cx="1284264" cy="1003736"/>
          </a:xfrm>
          <a:prstGeom prst="rect">
            <a:avLst/>
          </a:prstGeom>
        </p:spPr>
      </p:pic>
      <p:pic>
        <p:nvPicPr>
          <p:cNvPr id="12" name="Picture 4" descr="DX left 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2800" y="2819400"/>
            <a:ext cx="78128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8999" y="1600200"/>
            <a:ext cx="138145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APCC\_MG\Advertasing\Uniflair фото\new color\Uniflair 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362200"/>
            <a:ext cx="754526" cy="16033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20" y="77789"/>
            <a:ext cx="9144000" cy="1014412"/>
          </a:xfrm>
        </p:spPr>
        <p:txBody>
          <a:bodyPr/>
          <a:lstStyle/>
          <a:p>
            <a:r>
              <a:rPr lang="ru-RU" sz="3200" b="1" dirty="0" smtClean="0"/>
              <a:t>Компоненты инженерной инфраструктуры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50" y="999307"/>
            <a:ext cx="8868674" cy="5041900"/>
          </a:xfrm>
        </p:spPr>
        <p:txBody>
          <a:bodyPr/>
          <a:lstStyle/>
          <a:p>
            <a:pPr marL="342900" indent="-342900" eaLnBrk="1" hangingPunct="1">
              <a:lnSpc>
                <a:spcPct val="75000"/>
              </a:lnSpc>
              <a:buNone/>
            </a:pPr>
            <a:r>
              <a:rPr lang="ru-RU" b="1" dirty="0" smtClean="0">
                <a:latin typeface="Arial Narrow" pitchFamily="34" charset="0"/>
              </a:rPr>
              <a:t>Монтажные шкафы для оборудования и аксессуары к ним     </a:t>
            </a:r>
          </a:p>
          <a:p>
            <a:pPr marL="342900" indent="-342900" eaLnBrk="1" hangingPunct="1">
              <a:lnSpc>
                <a:spcPct val="75000"/>
              </a:lnSpc>
              <a:buNone/>
            </a:pPr>
            <a:r>
              <a:rPr lang="ru-RU" dirty="0" smtClean="0">
                <a:latin typeface="Arial Narrow" pitchFamily="34" charset="0"/>
              </a:rPr>
              <a:t>	Шкафы, кабельные лотки, кабельные органайзеры, заглушки.</a:t>
            </a:r>
            <a:endParaRPr lang="en-US" dirty="0" smtClean="0">
              <a:latin typeface="Arial Narrow" pitchFamily="34" charset="0"/>
            </a:endParaRPr>
          </a:p>
          <a:p>
            <a:pPr marL="342900" indent="-342900" eaLnBrk="1" hangingPunct="1">
              <a:lnSpc>
                <a:spcPct val="75000"/>
              </a:lnSpc>
              <a:buNone/>
            </a:pPr>
            <a:r>
              <a:rPr lang="ru-RU" b="1" dirty="0" smtClean="0">
                <a:latin typeface="Arial Narrow" pitchFamily="34" charset="0"/>
              </a:rPr>
              <a:t>Энергообеспечение</a:t>
            </a:r>
          </a:p>
          <a:p>
            <a:pPr marL="342900" indent="-342900" eaLnBrk="1" hangingPunct="1">
              <a:lnSpc>
                <a:spcPct val="75000"/>
              </a:lnSpc>
              <a:buNone/>
            </a:pPr>
            <a:r>
              <a:rPr lang="ru-RU" dirty="0" smtClean="0">
                <a:latin typeface="Arial Narrow" pitchFamily="34" charset="0"/>
              </a:rPr>
              <a:t>	Трансформаторные подстанции, </a:t>
            </a:r>
            <a:r>
              <a:rPr lang="ru-RU" dirty="0" err="1" smtClean="0">
                <a:latin typeface="Arial Narrow" pitchFamily="34" charset="0"/>
              </a:rPr>
              <a:t>шинопроводы</a:t>
            </a:r>
            <a:r>
              <a:rPr lang="ru-RU" dirty="0" smtClean="0">
                <a:latin typeface="Arial Narrow" pitchFamily="34" charset="0"/>
              </a:rPr>
              <a:t>, ИБП, шкафы распределения питания, стоечные блоки розеток. </a:t>
            </a:r>
          </a:p>
          <a:p>
            <a:pPr marL="342900" indent="-342900" eaLnBrk="1" hangingPunct="1">
              <a:lnSpc>
                <a:spcPct val="75000"/>
              </a:lnSpc>
              <a:buNone/>
            </a:pPr>
            <a:endParaRPr lang="ru-RU" b="1" dirty="0" smtClean="0">
              <a:latin typeface="Arial Narrow" pitchFamily="34" charset="0"/>
            </a:endParaRPr>
          </a:p>
          <a:p>
            <a:pPr marL="342900" indent="-342900" eaLnBrk="1" hangingPunct="1">
              <a:lnSpc>
                <a:spcPct val="75000"/>
              </a:lnSpc>
              <a:buNone/>
            </a:pPr>
            <a:r>
              <a:rPr lang="ru-RU" b="1" dirty="0" smtClean="0">
                <a:latin typeface="Arial Narrow" pitchFamily="34" charset="0"/>
              </a:rPr>
              <a:t>Кондиционирование</a:t>
            </a:r>
          </a:p>
          <a:p>
            <a:pPr marL="342900" indent="-342900" eaLnBrk="1" hangingPunct="1">
              <a:lnSpc>
                <a:spcPct val="75000"/>
              </a:lnSpc>
              <a:buNone/>
            </a:pPr>
            <a:r>
              <a:rPr lang="ru-RU" b="1" dirty="0" smtClean="0">
                <a:latin typeface="Arial Narrow" pitchFamily="34" charset="0"/>
              </a:rPr>
              <a:t>	</a:t>
            </a:r>
            <a:r>
              <a:rPr lang="ru-RU" dirty="0" err="1" smtClean="0">
                <a:latin typeface="Arial Narrow" pitchFamily="34" charset="0"/>
              </a:rPr>
              <a:t>Внутрирядное</a:t>
            </a:r>
            <a:r>
              <a:rPr lang="ru-RU" dirty="0" smtClean="0">
                <a:latin typeface="Arial Narrow" pitchFamily="34" charset="0"/>
              </a:rPr>
              <a:t> охлаждение (фреон, гликоль, вода) – внутренние блоки, внешние блоки фреон</a:t>
            </a:r>
            <a:r>
              <a:rPr lang="en-US" dirty="0" smtClean="0">
                <a:latin typeface="Arial Narrow" pitchFamily="34" charset="0"/>
              </a:rPr>
              <a:t>/</a:t>
            </a:r>
            <a:r>
              <a:rPr lang="ru-RU" dirty="0" smtClean="0">
                <a:latin typeface="Arial Narrow" pitchFamily="34" charset="0"/>
              </a:rPr>
              <a:t>гликоль</a:t>
            </a:r>
            <a:r>
              <a:rPr lang="en-US" dirty="0" smtClean="0">
                <a:latin typeface="Arial Narrow" pitchFamily="34" charset="0"/>
              </a:rPr>
              <a:t>. </a:t>
            </a:r>
            <a:endParaRPr lang="en-US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342900" indent="-342900" eaLnBrk="1" hangingPunct="1">
              <a:lnSpc>
                <a:spcPct val="75000"/>
              </a:lnSpc>
              <a:buNone/>
            </a:pPr>
            <a:r>
              <a:rPr lang="ru-RU" dirty="0" smtClean="0">
                <a:latin typeface="Arial Narrow" pitchFamily="34" charset="0"/>
              </a:rPr>
              <a:t>	</a:t>
            </a:r>
            <a:r>
              <a:rPr lang="ru-RU" dirty="0" err="1" smtClean="0">
                <a:latin typeface="Arial Narrow" pitchFamily="34" charset="0"/>
              </a:rPr>
              <a:t>Чиллеры</a:t>
            </a:r>
            <a:r>
              <a:rPr lang="en-US" dirty="0" smtClean="0">
                <a:latin typeface="Arial Narrow" pitchFamily="34" charset="0"/>
              </a:rPr>
              <a:t>+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фальшпольные</a:t>
            </a:r>
            <a:r>
              <a:rPr lang="ru-RU" dirty="0" smtClean="0">
                <a:latin typeface="Arial Narrow" pitchFamily="34" charset="0"/>
              </a:rPr>
              <a:t> кондиционеры (</a:t>
            </a:r>
            <a:r>
              <a:rPr lang="en-US" dirty="0" err="1" smtClean="0">
                <a:latin typeface="Arial Narrow" pitchFamily="34" charset="0"/>
              </a:rPr>
              <a:t>Uniflair</a:t>
            </a:r>
            <a:r>
              <a:rPr lang="en-US" dirty="0" smtClean="0">
                <a:latin typeface="Arial Narrow" pitchFamily="34" charset="0"/>
              </a:rPr>
              <a:t>), </a:t>
            </a:r>
            <a:r>
              <a:rPr lang="en-US" dirty="0" err="1" smtClean="0">
                <a:latin typeface="Arial Narrow" pitchFamily="34" charset="0"/>
              </a:rPr>
              <a:t>Ecobrizz</a:t>
            </a:r>
            <a:r>
              <a:rPr lang="en-US" dirty="0" smtClean="0">
                <a:latin typeface="Arial Narrow" pitchFamily="34" charset="0"/>
              </a:rPr>
              <a:t> (</a:t>
            </a:r>
            <a:r>
              <a:rPr lang="ru-RU" dirty="0" smtClean="0">
                <a:latin typeface="Arial Narrow" pitchFamily="34" charset="0"/>
              </a:rPr>
              <a:t>собственная разработка эффективного охлаждения)</a:t>
            </a:r>
          </a:p>
          <a:p>
            <a:pPr marL="342900" indent="-342900" eaLnBrk="1" hangingPunct="1">
              <a:lnSpc>
                <a:spcPct val="75000"/>
              </a:lnSpc>
              <a:buNone/>
            </a:pPr>
            <a:endParaRPr lang="en-US" b="1" dirty="0" smtClean="0">
              <a:latin typeface="Arial Narrow" pitchFamily="34" charset="0"/>
            </a:endParaRPr>
          </a:p>
          <a:p>
            <a:pPr marL="342900" indent="-342900" eaLnBrk="1" hangingPunct="1">
              <a:lnSpc>
                <a:spcPct val="75000"/>
              </a:lnSpc>
              <a:buNone/>
            </a:pPr>
            <a:r>
              <a:rPr lang="ru-RU" b="1" dirty="0" smtClean="0">
                <a:latin typeface="Arial Narrow" pitchFamily="34" charset="0"/>
              </a:rPr>
              <a:t>Управление</a:t>
            </a:r>
            <a:r>
              <a:rPr lang="en-US" b="1" dirty="0" smtClean="0">
                <a:latin typeface="Arial Narrow" pitchFamily="34" charset="0"/>
              </a:rPr>
              <a:t>,</a:t>
            </a:r>
            <a:r>
              <a:rPr lang="ru-RU" b="1" dirty="0" smtClean="0">
                <a:latin typeface="Arial Narrow" pitchFamily="34" charset="0"/>
              </a:rPr>
              <a:t> контроль</a:t>
            </a:r>
            <a:r>
              <a:rPr lang="en-US" b="1" dirty="0" smtClean="0">
                <a:latin typeface="Arial Narrow" pitchFamily="34" charset="0"/>
              </a:rPr>
              <a:t>, </a:t>
            </a:r>
            <a:r>
              <a:rPr lang="ru-RU" b="1" dirty="0" smtClean="0">
                <a:latin typeface="Arial Narrow" pitchFamily="34" charset="0"/>
              </a:rPr>
              <a:t>системы безопасности</a:t>
            </a:r>
          </a:p>
          <a:p>
            <a:pPr marL="342900" indent="-342900" eaLnBrk="1" hangingPunct="1">
              <a:lnSpc>
                <a:spcPct val="75000"/>
              </a:lnSpc>
              <a:buNone/>
            </a:pPr>
            <a:r>
              <a:rPr lang="ru-RU" sz="2000" b="1" dirty="0" smtClean="0">
                <a:solidFill>
                  <a:schemeClr val="accent2"/>
                </a:solidFill>
                <a:latin typeface="Arial Narrow" pitchFamily="34" charset="0"/>
              </a:rPr>
              <a:t>	</a:t>
            </a:r>
            <a:r>
              <a:rPr lang="ru-RU" dirty="0" smtClean="0">
                <a:latin typeface="Arial Narrow" pitchFamily="34" charset="0"/>
              </a:rPr>
              <a:t>Контроль температуры, влажности, воды, задымления, движения, видеонаблюдения, вибрации, открытия дверей. Операционный централизованный контроль за подсистемами ВЦ, отслеживание ёмкости ВЦ, </a:t>
            </a:r>
            <a:r>
              <a:rPr lang="ru-RU" dirty="0" err="1" smtClean="0">
                <a:latin typeface="Arial Narrow" pitchFamily="34" charset="0"/>
              </a:rPr>
              <a:t>итд</a:t>
            </a:r>
            <a:r>
              <a:rPr lang="ru-RU" dirty="0" smtClean="0">
                <a:latin typeface="Arial Narrow" pitchFamily="34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000" b="1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pPr marL="342900" indent="-342900" eaLnBrk="1" hangingPunct="1">
              <a:lnSpc>
                <a:spcPct val="75000"/>
              </a:lnSpc>
              <a:buNone/>
            </a:pPr>
            <a:r>
              <a:rPr lang="ru-RU" b="1" dirty="0" smtClean="0">
                <a:latin typeface="Arial Narrow" pitchFamily="34" charset="0"/>
              </a:rPr>
              <a:t>Сервис, консультации.</a:t>
            </a:r>
          </a:p>
          <a:p>
            <a:pPr marL="342900" indent="-342900" eaLnBrk="1" hangingPunct="1">
              <a:lnSpc>
                <a:spcPct val="75000"/>
              </a:lnSpc>
              <a:buNone/>
            </a:pPr>
            <a:r>
              <a:rPr lang="ru-RU" b="1" dirty="0" smtClean="0">
                <a:latin typeface="Arial Narrow" pitchFamily="34" charset="0"/>
              </a:rPr>
              <a:t>	</a:t>
            </a:r>
            <a:r>
              <a:rPr lang="ru-RU" dirty="0" smtClean="0">
                <a:latin typeface="Arial Narrow" pitchFamily="34" charset="0"/>
              </a:rPr>
              <a:t>Эскизное проектирование в </a:t>
            </a:r>
            <a:r>
              <a:rPr lang="en-US" dirty="0" smtClean="0">
                <a:latin typeface="Arial Narrow" pitchFamily="34" charset="0"/>
              </a:rPr>
              <a:t>ISX Designer</a:t>
            </a:r>
            <a:r>
              <a:rPr lang="ru-RU" dirty="0" smtClean="0">
                <a:latin typeface="Arial Narrow" pitchFamily="34" charset="0"/>
              </a:rPr>
              <a:t> (бесплатно). Сервис по </a:t>
            </a:r>
            <a:r>
              <a:rPr lang="ru-RU" dirty="0" err="1" smtClean="0">
                <a:latin typeface="Arial Narrow" pitchFamily="34" charset="0"/>
              </a:rPr>
              <a:t>пусконаладке</a:t>
            </a:r>
            <a:r>
              <a:rPr lang="ru-RU" dirty="0" smtClean="0">
                <a:latin typeface="Arial Narrow" pitchFamily="34" charset="0"/>
              </a:rPr>
              <a:t>, монтажу(электрики и трасс кондиционирования), проект  с </a:t>
            </a:r>
            <a:r>
              <a:rPr lang="en-US" dirty="0" smtClean="0">
                <a:latin typeface="Arial Narrow" pitchFamily="34" charset="0"/>
              </a:rPr>
              <a:t>“</a:t>
            </a:r>
            <a:r>
              <a:rPr lang="ru-RU" dirty="0" smtClean="0">
                <a:latin typeface="Arial Narrow" pitchFamily="34" charset="0"/>
              </a:rPr>
              <a:t>рамочками</a:t>
            </a:r>
            <a:r>
              <a:rPr lang="en-US" dirty="0" smtClean="0">
                <a:latin typeface="Arial Narrow" pitchFamily="34" charset="0"/>
              </a:rPr>
              <a:t>”</a:t>
            </a:r>
            <a:r>
              <a:rPr lang="ru-RU" dirty="0" smtClean="0">
                <a:latin typeface="Arial Narrow" pitchFamily="34" charset="0"/>
              </a:rPr>
              <a:t> – за деньги.</a:t>
            </a:r>
            <a:endParaRPr lang="en-US" b="1" dirty="0" smtClean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lum bright="8000" contrast="14000"/>
          </a:blip>
          <a:srcRect/>
          <a:stretch>
            <a:fillRect/>
          </a:stretch>
        </p:blipFill>
        <p:spPr bwMode="auto">
          <a:xfrm>
            <a:off x="6629400" y="685800"/>
            <a:ext cx="533400" cy="113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5066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8984" y="4499884"/>
            <a:ext cx="1282700" cy="25654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89091" name="Picture 3" descr="C:\Users\RHaiboul\Desktop\29E08A7203B5C0DC8525760100603846_MMAE_7UDNKY_fam_h_500x500.jpg"/>
          <p:cNvPicPr>
            <a:picLocks noChangeAspect="1" noChangeArrowheads="1"/>
          </p:cNvPicPr>
          <p:nvPr/>
        </p:nvPicPr>
        <p:blipFill>
          <a:blip r:embed="rId4" cstate="print"/>
          <a:srcRect r="48103"/>
          <a:stretch>
            <a:fillRect/>
          </a:stretch>
        </p:blipFill>
        <p:spPr bwMode="auto">
          <a:xfrm>
            <a:off x="-381872" y="1588975"/>
            <a:ext cx="4038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Источники бесперебойного питания</a:t>
            </a:r>
            <a:br>
              <a:rPr lang="ru-RU" b="1" dirty="0" smtClean="0"/>
            </a:br>
            <a:r>
              <a:rPr lang="ru-RU" b="1" dirty="0" smtClean="0"/>
              <a:t>             </a:t>
            </a:r>
            <a:r>
              <a:rPr lang="ru-RU" sz="2800" b="1" dirty="0" smtClean="0"/>
              <a:t>от малых750Вт систем до 2 МВт</a:t>
            </a:r>
            <a:br>
              <a:rPr lang="ru-RU" sz="2800" b="1" dirty="0" smtClean="0"/>
            </a:br>
            <a:r>
              <a:rPr lang="ru-RU" sz="2000" b="1" dirty="0" smtClean="0"/>
              <a:t>различные схемы отказоустойчивости и сервис на месте</a:t>
            </a:r>
            <a:endParaRPr lang="ru-RU" sz="2800" b="1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2893" y="1261930"/>
            <a:ext cx="2621107" cy="350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34" r="34401" b="48667"/>
          <a:stretch>
            <a:fillRect/>
          </a:stretch>
        </p:blipFill>
        <p:spPr bwMode="auto">
          <a:xfrm>
            <a:off x="632819" y="5164390"/>
            <a:ext cx="1371600" cy="144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3278" y="1759476"/>
            <a:ext cx="3309072" cy="310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2132856"/>
            <a:ext cx="1496338" cy="357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4F4BC112-5056-9170-D356CB97B6680B86_p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1833" y="2646004"/>
            <a:ext cx="1362555" cy="32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8C0ED262-5056-AE36-FE8F3362B04265DC_pr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74747" y="4811828"/>
            <a:ext cx="149753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http://www.ritm-it.ru/image/product/78790_big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74533" y="5841116"/>
            <a:ext cx="2834601" cy="90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800" y="536948"/>
            <a:ext cx="1601229" cy="4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8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Question_mark"/>
          <p:cNvPicPr>
            <a:picLocks noChangeAspect="1" noChangeArrowheads="1"/>
          </p:cNvPicPr>
          <p:nvPr/>
        </p:nvPicPr>
        <p:blipFill>
          <a:blip r:embed="rId3" cstate="print">
            <a:lum bright="12000" contrast="3000"/>
          </a:blip>
          <a:srcRect/>
          <a:stretch>
            <a:fillRect/>
          </a:stretch>
        </p:blipFill>
        <p:spPr bwMode="auto">
          <a:xfrm>
            <a:off x="3276600" y="609600"/>
            <a:ext cx="2971800" cy="40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28600" y="48006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ru-RU" sz="3200" dirty="0" smtClean="0">
                <a:ln w="12700">
                  <a:noFill/>
                  <a:prstDash val="solid"/>
                </a:ln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199793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C PPT template">
  <a:themeElements>
    <a:clrScheme name="APC PPT template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APC PP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1F1F5"/>
        </a:solidFill>
        <a:ln w="15875" cap="flat" cmpd="sng" algn="ctr">
          <a:solidFill>
            <a:srgbClr val="003366"/>
          </a:solidFill>
          <a:prstDash val="solid"/>
          <a:round/>
          <a:headEnd type="none" w="sm" len="sm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53340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q"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0033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1F1F5"/>
        </a:solidFill>
        <a:ln w="15875" cap="flat" cmpd="sng" algn="ctr">
          <a:solidFill>
            <a:srgbClr val="003366"/>
          </a:solidFill>
          <a:prstDash val="solid"/>
          <a:round/>
          <a:headEnd type="none" w="sm" len="sm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53340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q"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0033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APC PPT template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C PPT template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C PPT template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C PPT template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C PPT template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APC PPT template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SE08_EN</Template>
  <TotalTime>3535</TotalTime>
  <Words>323</Words>
  <Application>Microsoft Office PowerPoint</Application>
  <PresentationFormat>Экран (4:3)</PresentationFormat>
  <Paragraphs>78</Paragraphs>
  <Slides>9</Slides>
  <Notes>5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MS PGothic</vt:lpstr>
      <vt:lpstr>MS PGothic</vt:lpstr>
      <vt:lpstr>Arial</vt:lpstr>
      <vt:lpstr>Arial Narrow</vt:lpstr>
      <vt:lpstr>Calibri</vt:lpstr>
      <vt:lpstr>Helvetica</vt:lpstr>
      <vt:lpstr>Lucida Grande</vt:lpstr>
      <vt:lpstr>SE Rounded Medium</vt:lpstr>
      <vt:lpstr>SEOptimist</vt:lpstr>
      <vt:lpstr>SEOptimistLight</vt:lpstr>
      <vt:lpstr>Wingdings</vt:lpstr>
      <vt:lpstr>SE08_EN</vt:lpstr>
      <vt:lpstr>Custom Design</vt:lpstr>
      <vt:lpstr>APC PPT template</vt:lpstr>
      <vt:lpstr>Владимир Грибов Менеджер по работе с ключевыми заказчиками, СФО </vt:lpstr>
      <vt:lpstr>Презентация PowerPoint</vt:lpstr>
      <vt:lpstr>Презентация PowerPoint</vt:lpstr>
      <vt:lpstr>Презентация PowerPoint</vt:lpstr>
      <vt:lpstr> </vt:lpstr>
      <vt:lpstr>Решение для медицины</vt:lpstr>
      <vt:lpstr>Компоненты инженерной инфраструктуры </vt:lpstr>
      <vt:lpstr>Источники бесперебойного питания              от малых750Вт систем до 2 МВт различные схемы отказоустойчивости и сервис на месте</vt:lpstr>
      <vt:lpstr>Презентация PowerPoint</vt:lpstr>
    </vt:vector>
  </TitlesOfParts>
  <Company>Schneider Electric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SESA110118</dc:creator>
  <cp:lastModifiedBy>Vladimir Gribov</cp:lastModifiedBy>
  <cp:revision>163</cp:revision>
  <dcterms:created xsi:type="dcterms:W3CDTF">2013-05-16T13:45:29Z</dcterms:created>
  <dcterms:modified xsi:type="dcterms:W3CDTF">2016-11-02T01:39:13Z</dcterms:modified>
</cp:coreProperties>
</file>